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4"/>
  </p:notesMasterIdLst>
  <p:sldIdLst>
    <p:sldId id="257" r:id="rId2"/>
    <p:sldId id="258" r:id="rId3"/>
    <p:sldId id="259" r:id="rId4"/>
    <p:sldId id="260" r:id="rId5"/>
    <p:sldId id="267" r:id="rId6"/>
    <p:sldId id="268" r:id="rId7"/>
    <p:sldId id="270" r:id="rId8"/>
    <p:sldId id="261" r:id="rId9"/>
    <p:sldId id="262" r:id="rId10"/>
    <p:sldId id="271" r:id="rId11"/>
    <p:sldId id="263"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364" autoAdjust="0"/>
  </p:normalViewPr>
  <p:slideViewPr>
    <p:cSldViewPr snapToGrid="0">
      <p:cViewPr varScale="1">
        <p:scale>
          <a:sx n="82" d="100"/>
          <a:sy n="82" d="100"/>
        </p:scale>
        <p:origin x="5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8EAEE-11EB-4A56-AB9F-88F4F7C99A70}" type="datetimeFigureOut">
              <a:rPr lang="en-US" smtClean="0"/>
              <a:t>10/9/2022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972E3-7AD3-4F5A-8E8D-749736D6E914}" type="slidenum">
              <a:rPr lang="en-US" smtClean="0"/>
              <a:t>‹#›</a:t>
            </a:fld>
            <a:endParaRPr lang="en-US"/>
          </a:p>
        </p:txBody>
      </p:sp>
    </p:spTree>
    <p:extLst>
      <p:ext uri="{BB962C8B-B14F-4D97-AF65-F5344CB8AC3E}">
        <p14:creationId xmlns:p14="http://schemas.microsoft.com/office/powerpoint/2010/main" val="2943806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0972E3-7AD3-4F5A-8E8D-749736D6E914}" type="slidenum">
              <a:rPr lang="en-US" smtClean="0"/>
              <a:t>1</a:t>
            </a:fld>
            <a:endParaRPr lang="en-US"/>
          </a:p>
        </p:txBody>
      </p:sp>
    </p:spTree>
    <p:extLst>
      <p:ext uri="{BB962C8B-B14F-4D97-AF65-F5344CB8AC3E}">
        <p14:creationId xmlns:p14="http://schemas.microsoft.com/office/powerpoint/2010/main" val="1000040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972E3-7AD3-4F5A-8E8D-749736D6E914}" type="slidenum">
              <a:rPr lang="en-US" smtClean="0"/>
              <a:t>10</a:t>
            </a:fld>
            <a:endParaRPr lang="en-US"/>
          </a:p>
        </p:txBody>
      </p:sp>
    </p:spTree>
    <p:extLst>
      <p:ext uri="{BB962C8B-B14F-4D97-AF65-F5344CB8AC3E}">
        <p14:creationId xmlns:p14="http://schemas.microsoft.com/office/powerpoint/2010/main" val="56616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972E3-7AD3-4F5A-8E8D-749736D6E914}" type="slidenum">
              <a:rPr lang="en-US" smtClean="0"/>
              <a:t>11</a:t>
            </a:fld>
            <a:endParaRPr lang="en-US"/>
          </a:p>
        </p:txBody>
      </p:sp>
    </p:spTree>
    <p:extLst>
      <p:ext uri="{BB962C8B-B14F-4D97-AF65-F5344CB8AC3E}">
        <p14:creationId xmlns:p14="http://schemas.microsoft.com/office/powerpoint/2010/main" val="288091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Amazon has implemented various Six Sigma techniques, including attracting the best innovators from selective elite colleges like MIT and Carnegie-Mellon, to help the Procedure gel even better. Since the process is only as effective as the person driving it, it really is critical that the talent employed understands what they are doing.</a:t>
            </a:r>
          </a:p>
          <a:p>
            <a:endParaRPr lang="en-US" dirty="0"/>
          </a:p>
        </p:txBody>
      </p:sp>
      <p:sp>
        <p:nvSpPr>
          <p:cNvPr id="4" name="Slide Number Placeholder 3"/>
          <p:cNvSpPr>
            <a:spLocks noGrp="1"/>
          </p:cNvSpPr>
          <p:nvPr>
            <p:ph type="sldNum" sz="quarter" idx="5"/>
          </p:nvPr>
        </p:nvSpPr>
        <p:spPr/>
        <p:txBody>
          <a:bodyPr/>
          <a:lstStyle/>
          <a:p>
            <a:fld id="{800972E3-7AD3-4F5A-8E8D-749736D6E914}" type="slidenum">
              <a:rPr lang="en-US" smtClean="0"/>
              <a:t>2</a:t>
            </a:fld>
            <a:endParaRPr lang="en-US"/>
          </a:p>
        </p:txBody>
      </p:sp>
    </p:spTree>
    <p:extLst>
      <p:ext uri="{BB962C8B-B14F-4D97-AF65-F5344CB8AC3E}">
        <p14:creationId xmlns:p14="http://schemas.microsoft.com/office/powerpoint/2010/main" val="3225850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To maintain a superior standard of service, the corporation commits more staff to its shipping and customer service offices than to its engineering department. Amazon was try to optimize resources available while lowering expenses by taking this method. Notably, it is a wise decision to safeguard a company against imprudent expansion.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0972E3-7AD3-4F5A-8E8D-749736D6E914}" type="slidenum">
              <a:rPr lang="en-US" smtClean="0"/>
              <a:t>3</a:t>
            </a:fld>
            <a:endParaRPr lang="en-US"/>
          </a:p>
        </p:txBody>
      </p:sp>
    </p:spTree>
    <p:extLst>
      <p:ext uri="{BB962C8B-B14F-4D97-AF65-F5344CB8AC3E}">
        <p14:creationId xmlns:p14="http://schemas.microsoft.com/office/powerpoint/2010/main" val="3910044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972E3-7AD3-4F5A-8E8D-749736D6E914}" type="slidenum">
              <a:rPr lang="en-US" smtClean="0"/>
              <a:t>4</a:t>
            </a:fld>
            <a:endParaRPr lang="en-US"/>
          </a:p>
        </p:txBody>
      </p:sp>
    </p:spTree>
    <p:extLst>
      <p:ext uri="{BB962C8B-B14F-4D97-AF65-F5344CB8AC3E}">
        <p14:creationId xmlns:p14="http://schemas.microsoft.com/office/powerpoint/2010/main" val="1477805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972E3-7AD3-4F5A-8E8D-749736D6E914}" type="slidenum">
              <a:rPr lang="en-US" smtClean="0"/>
              <a:t>5</a:t>
            </a:fld>
            <a:endParaRPr lang="en-US"/>
          </a:p>
        </p:txBody>
      </p:sp>
    </p:spTree>
    <p:extLst>
      <p:ext uri="{BB962C8B-B14F-4D97-AF65-F5344CB8AC3E}">
        <p14:creationId xmlns:p14="http://schemas.microsoft.com/office/powerpoint/2010/main" val="2694422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972E3-7AD3-4F5A-8E8D-749736D6E914}" type="slidenum">
              <a:rPr lang="en-US" smtClean="0"/>
              <a:t>6</a:t>
            </a:fld>
            <a:endParaRPr lang="en-US"/>
          </a:p>
        </p:txBody>
      </p:sp>
    </p:spTree>
    <p:extLst>
      <p:ext uri="{BB962C8B-B14F-4D97-AF65-F5344CB8AC3E}">
        <p14:creationId xmlns:p14="http://schemas.microsoft.com/office/powerpoint/2010/main" val="3597390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Amazon debuted its 8th generation distribution facilities in Europe 7 years ago, which integrate robotics, visual systems, and over two decades of software and technical breakthroughs to fulfill our customers' purchases. The technological system behind the implementation of Kaizen program for quality improvement is fascinating. </a:t>
            </a:r>
          </a:p>
          <a:p>
            <a:endParaRPr lang="en-US" dirty="0"/>
          </a:p>
        </p:txBody>
      </p:sp>
      <p:sp>
        <p:nvSpPr>
          <p:cNvPr id="4" name="Slide Number Placeholder 3"/>
          <p:cNvSpPr>
            <a:spLocks noGrp="1"/>
          </p:cNvSpPr>
          <p:nvPr>
            <p:ph type="sldNum" sz="quarter" idx="5"/>
          </p:nvPr>
        </p:nvSpPr>
        <p:spPr/>
        <p:txBody>
          <a:bodyPr/>
          <a:lstStyle/>
          <a:p>
            <a:fld id="{800972E3-7AD3-4F5A-8E8D-749736D6E914}" type="slidenum">
              <a:rPr lang="en-US" smtClean="0"/>
              <a:t>7</a:t>
            </a:fld>
            <a:endParaRPr lang="en-US"/>
          </a:p>
        </p:txBody>
      </p:sp>
    </p:spTree>
    <p:extLst>
      <p:ext uri="{BB962C8B-B14F-4D97-AF65-F5344CB8AC3E}">
        <p14:creationId xmlns:p14="http://schemas.microsoft.com/office/powerpoint/2010/main" val="2782768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972E3-7AD3-4F5A-8E8D-749736D6E914}" type="slidenum">
              <a:rPr lang="en-US" smtClean="0"/>
              <a:t>8</a:t>
            </a:fld>
            <a:endParaRPr lang="en-US"/>
          </a:p>
        </p:txBody>
      </p:sp>
    </p:spTree>
    <p:extLst>
      <p:ext uri="{BB962C8B-B14F-4D97-AF65-F5344CB8AC3E}">
        <p14:creationId xmlns:p14="http://schemas.microsoft.com/office/powerpoint/2010/main" val="40054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972E3-7AD3-4F5A-8E8D-749736D6E914}" type="slidenum">
              <a:rPr lang="en-US" smtClean="0"/>
              <a:t>9</a:t>
            </a:fld>
            <a:endParaRPr lang="en-US"/>
          </a:p>
        </p:txBody>
      </p:sp>
    </p:spTree>
    <p:extLst>
      <p:ext uri="{BB962C8B-B14F-4D97-AF65-F5344CB8AC3E}">
        <p14:creationId xmlns:p14="http://schemas.microsoft.com/office/powerpoint/2010/main" val="95087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A86AD20-2955-4DEE-8CB3-BBCE250BC187}" type="datetimeFigureOut">
              <a:rPr lang="en-US" smtClean="0"/>
              <a:t>10/9/2022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C3A3BF33-5332-4B03-B9F1-A88DD5D1EDB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1249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86AD20-2955-4DEE-8CB3-BBCE250BC187}" type="datetimeFigureOut">
              <a:rPr lang="en-US" smtClean="0"/>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A3BF33-5332-4B03-B9F1-A88DD5D1EDBB}" type="slidenum">
              <a:rPr lang="en-US" smtClean="0"/>
              <a:t>‹#›</a:t>
            </a:fld>
            <a:endParaRPr lang="en-US"/>
          </a:p>
        </p:txBody>
      </p:sp>
    </p:spTree>
    <p:extLst>
      <p:ext uri="{BB962C8B-B14F-4D97-AF65-F5344CB8AC3E}">
        <p14:creationId xmlns:p14="http://schemas.microsoft.com/office/powerpoint/2010/main" val="120216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86AD20-2955-4DEE-8CB3-BBCE250BC187}"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A3BF33-5332-4B03-B9F1-A88DD5D1EDB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263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86AD20-2955-4DEE-8CB3-BBCE250BC187}"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A3BF33-5332-4B03-B9F1-A88DD5D1EDB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845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86AD20-2955-4DEE-8CB3-BBCE250BC187}"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A3BF33-5332-4B03-B9F1-A88DD5D1EDBB}" type="slidenum">
              <a:rPr lang="en-US" smtClean="0"/>
              <a:t>‹#›</a:t>
            </a:fld>
            <a:endParaRPr lang="en-US"/>
          </a:p>
        </p:txBody>
      </p:sp>
    </p:spTree>
    <p:extLst>
      <p:ext uri="{BB962C8B-B14F-4D97-AF65-F5344CB8AC3E}">
        <p14:creationId xmlns:p14="http://schemas.microsoft.com/office/powerpoint/2010/main" val="1258330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86AD20-2955-4DEE-8CB3-BBCE250BC187}"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A3BF33-5332-4B03-B9F1-A88DD5D1EDB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5685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86AD20-2955-4DEE-8CB3-BBCE250BC187}"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A3BF33-5332-4B03-B9F1-A88DD5D1EDB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3357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86AD20-2955-4DEE-8CB3-BBCE250BC187}"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A3BF33-5332-4B03-B9F1-A88DD5D1EDB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336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86AD20-2955-4DEE-8CB3-BBCE250BC187}"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A3BF33-5332-4B03-B9F1-A88DD5D1EDB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112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86AD20-2955-4DEE-8CB3-BBCE250BC187}"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A3BF33-5332-4B03-B9F1-A88DD5D1EDBB}" type="slidenum">
              <a:rPr lang="en-US" smtClean="0"/>
              <a:t>‹#›</a:t>
            </a:fld>
            <a:endParaRPr lang="en-US"/>
          </a:p>
        </p:txBody>
      </p:sp>
    </p:spTree>
    <p:extLst>
      <p:ext uri="{BB962C8B-B14F-4D97-AF65-F5344CB8AC3E}">
        <p14:creationId xmlns:p14="http://schemas.microsoft.com/office/powerpoint/2010/main" val="116543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86AD20-2955-4DEE-8CB3-BBCE250BC187}"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A3BF33-5332-4B03-B9F1-A88DD5D1EDB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4372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86AD20-2955-4DEE-8CB3-BBCE250BC187}" type="datetimeFigureOut">
              <a:rPr lang="en-US" smtClean="0"/>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A3BF33-5332-4B03-B9F1-A88DD5D1EDBB}" type="slidenum">
              <a:rPr lang="en-US" smtClean="0"/>
              <a:t>‹#›</a:t>
            </a:fld>
            <a:endParaRPr lang="en-US"/>
          </a:p>
        </p:txBody>
      </p:sp>
    </p:spTree>
    <p:extLst>
      <p:ext uri="{BB962C8B-B14F-4D97-AF65-F5344CB8AC3E}">
        <p14:creationId xmlns:p14="http://schemas.microsoft.com/office/powerpoint/2010/main" val="312017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86AD20-2955-4DEE-8CB3-BBCE250BC187}" type="datetimeFigureOut">
              <a:rPr lang="en-US" smtClean="0"/>
              <a:t>10/9/2022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A3BF33-5332-4B03-B9F1-A88DD5D1EDB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6797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86AD20-2955-4DEE-8CB3-BBCE250BC187}" type="datetimeFigureOut">
              <a:rPr lang="en-US" smtClean="0"/>
              <a:t>10/9/2022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A3BF33-5332-4B03-B9F1-A88DD5D1EDB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0540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86AD20-2955-4DEE-8CB3-BBCE250BC187}" type="datetimeFigureOut">
              <a:rPr lang="en-US" smtClean="0"/>
              <a:t>10/9/2022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A3BF33-5332-4B03-B9F1-A88DD5D1EDBB}" type="slidenum">
              <a:rPr lang="en-US" smtClean="0"/>
              <a:t>‹#›</a:t>
            </a:fld>
            <a:endParaRPr lang="en-US"/>
          </a:p>
        </p:txBody>
      </p:sp>
    </p:spTree>
    <p:extLst>
      <p:ext uri="{BB962C8B-B14F-4D97-AF65-F5344CB8AC3E}">
        <p14:creationId xmlns:p14="http://schemas.microsoft.com/office/powerpoint/2010/main" val="3988175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86AD20-2955-4DEE-8CB3-BBCE250BC187}" type="datetimeFigureOut">
              <a:rPr lang="en-US" smtClean="0"/>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A3BF33-5332-4B03-B9F1-A88DD5D1EDB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963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86AD20-2955-4DEE-8CB3-BBCE250BC187}" type="datetimeFigureOut">
              <a:rPr lang="en-US" smtClean="0"/>
              <a:t>10/9/2022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A3BF33-5332-4B03-B9F1-A88DD5D1EDBB}" type="slidenum">
              <a:rPr lang="en-US" smtClean="0"/>
              <a:t>‹#›</a:t>
            </a:fld>
            <a:endParaRPr lang="en-US"/>
          </a:p>
        </p:txBody>
      </p:sp>
    </p:spTree>
    <p:extLst>
      <p:ext uri="{BB962C8B-B14F-4D97-AF65-F5344CB8AC3E}">
        <p14:creationId xmlns:p14="http://schemas.microsoft.com/office/powerpoint/2010/main" val="715057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A86AD20-2955-4DEE-8CB3-BBCE250BC187}" type="datetimeFigureOut">
              <a:rPr lang="en-US" smtClean="0"/>
              <a:t>10/9/2022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3A3BF33-5332-4B03-B9F1-A88DD5D1EDBB}" type="slidenum">
              <a:rPr lang="en-US" smtClean="0"/>
              <a:t>‹#›</a:t>
            </a:fld>
            <a:endParaRPr lang="en-US"/>
          </a:p>
        </p:txBody>
      </p:sp>
    </p:spTree>
    <p:extLst>
      <p:ext uri="{BB962C8B-B14F-4D97-AF65-F5344CB8AC3E}">
        <p14:creationId xmlns:p14="http://schemas.microsoft.com/office/powerpoint/2010/main" val="153437187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7363B-4243-4D12-9354-8C5B6EC15B2E}"/>
              </a:ext>
            </a:extLst>
          </p:cNvPr>
          <p:cNvSpPr>
            <a:spLocks noGrp="1"/>
          </p:cNvSpPr>
          <p:nvPr>
            <p:ph type="title"/>
          </p:nvPr>
        </p:nvSpPr>
        <p:spPr/>
        <p:txBody>
          <a:bodyPr anchor="t"/>
          <a:lstStyle/>
          <a:p>
            <a:pPr algn="ctr"/>
            <a:r>
              <a:rPr lang="en-US" b="1" dirty="0"/>
              <a:t>Introduction</a:t>
            </a:r>
          </a:p>
        </p:txBody>
      </p:sp>
      <p:sp>
        <p:nvSpPr>
          <p:cNvPr id="3" name="Content Placeholder 2">
            <a:extLst>
              <a:ext uri="{FF2B5EF4-FFF2-40B4-BE49-F238E27FC236}">
                <a16:creationId xmlns:a16="http://schemas.microsoft.com/office/drawing/2014/main" id="{F44E6264-C31E-4B1F-9B1D-3A722640C587}"/>
              </a:ext>
            </a:extLst>
          </p:cNvPr>
          <p:cNvSpPr>
            <a:spLocks noGrp="1"/>
          </p:cNvSpPr>
          <p:nvPr>
            <p:ph idx="1"/>
          </p:nvPr>
        </p:nvSpPr>
        <p:spPr>
          <a:xfrm>
            <a:off x="781664" y="2556932"/>
            <a:ext cx="10505613" cy="3318936"/>
          </a:xfrm>
        </p:spPr>
        <p:txBody>
          <a:bodyPr>
            <a:normAutofit/>
          </a:bodyPr>
          <a:lstStyle/>
          <a:p>
            <a:r>
              <a:rPr lang="en-US" dirty="0"/>
              <a:t>Zillow’s </a:t>
            </a:r>
            <a:r>
              <a:rPr lang="en-US" dirty="0" err="1"/>
              <a:t>Zestimate</a:t>
            </a:r>
            <a:r>
              <a:rPr lang="en-US" dirty="0"/>
              <a:t> is a home evaluation real estate based in the U.S.A. </a:t>
            </a:r>
          </a:p>
          <a:p>
            <a:r>
              <a:rPr lang="en-US" dirty="0"/>
              <a:t>The company has been in operation for the last 11 years. Since then, the company has been giving consumers insights related to the market prices of houses in the market.  Therefore, the company has become one of the largest and most trusted marketplaces for real estate information in the U.S.A. </a:t>
            </a:r>
          </a:p>
          <a:p>
            <a:r>
              <a:rPr lang="en-US" dirty="0"/>
              <a:t>As part of the student learning, data from the company was used to understand the application of the multiplication regression model in the real-world context. </a:t>
            </a:r>
          </a:p>
        </p:txBody>
      </p:sp>
      <p:pic>
        <p:nvPicPr>
          <p:cNvPr id="4" name="Picture 3"/>
          <p:cNvPicPr>
            <a:picLocks noChangeAspect="1"/>
          </p:cNvPicPr>
          <p:nvPr/>
        </p:nvPicPr>
        <p:blipFill>
          <a:blip r:embed="rId5"/>
          <a:stretch>
            <a:fillRect/>
          </a:stretch>
        </p:blipFill>
        <p:spPr>
          <a:xfrm>
            <a:off x="8839353" y="982132"/>
            <a:ext cx="2447925" cy="571500"/>
          </a:xfrm>
          <a:prstGeom prst="rect">
            <a:avLst/>
          </a:prstGeom>
        </p:spPr>
      </p:pic>
      <p:pic>
        <p:nvPicPr>
          <p:cNvPr id="11" name="Audio 10">
            <a:hlinkClick r:id="" action="ppaction://media"/>
            <a:extLst>
              <a:ext uri="{FF2B5EF4-FFF2-40B4-BE49-F238E27FC236}">
                <a16:creationId xmlns:a16="http://schemas.microsoft.com/office/drawing/2014/main" id="{B35A7DBE-B6DC-1924-AED6-B8CEE0B037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85387766"/>
      </p:ext>
    </p:extLst>
  </p:cSld>
  <p:clrMapOvr>
    <a:masterClrMapping/>
  </p:clrMapOvr>
  <mc:AlternateContent xmlns:mc="http://schemas.openxmlformats.org/markup-compatibility/2006">
    <mc:Choice xmlns:p14="http://schemas.microsoft.com/office/powerpoint/2010/main" Requires="p14">
      <p:transition spd="slow" p14:dur="2000" advTm="46264"/>
    </mc:Choice>
    <mc:Fallback>
      <p:transition spd="slow" advTm="46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2F95-D3F1-465B-B935-CA723F2C454C}"/>
              </a:ext>
            </a:extLst>
          </p:cNvPr>
          <p:cNvSpPr>
            <a:spLocks noGrp="1"/>
          </p:cNvSpPr>
          <p:nvPr>
            <p:ph type="title"/>
          </p:nvPr>
        </p:nvSpPr>
        <p:spPr/>
        <p:txBody>
          <a:bodyPr anchor="t">
            <a:normAutofit fontScale="90000"/>
          </a:bodyPr>
          <a:lstStyle/>
          <a:p>
            <a:r>
              <a:rPr lang="en-US" b="1" dirty="0"/>
              <a:t>Predicting the house sales price </a:t>
            </a:r>
            <a:r>
              <a:rPr lang="en-US" b="1" dirty="0" err="1"/>
              <a:t>Cont</a:t>
            </a:r>
            <a:r>
              <a:rPr lang="en-US" b="1" dirty="0"/>
              <a:t>…</a:t>
            </a:r>
            <a:br>
              <a:rPr lang="en-US" dirty="0"/>
            </a:br>
            <a:endParaRPr lang="en-US" dirty="0"/>
          </a:p>
        </p:txBody>
      </p:sp>
      <p:pic>
        <p:nvPicPr>
          <p:cNvPr id="8" name="Picture 7"/>
          <p:cNvPicPr>
            <a:picLocks noChangeAspect="1"/>
          </p:cNvPicPr>
          <p:nvPr/>
        </p:nvPicPr>
        <p:blipFill>
          <a:blip r:embed="rId5"/>
          <a:stretch>
            <a:fillRect/>
          </a:stretch>
        </p:blipFill>
        <p:spPr>
          <a:xfrm>
            <a:off x="825910" y="2757949"/>
            <a:ext cx="10545096" cy="3033558"/>
          </a:xfrm>
          <a:prstGeom prst="rect">
            <a:avLst/>
          </a:prstGeom>
        </p:spPr>
      </p:pic>
      <p:pic>
        <p:nvPicPr>
          <p:cNvPr id="9" name="Audio 8">
            <a:hlinkClick r:id="" action="ppaction://media"/>
            <a:extLst>
              <a:ext uri="{FF2B5EF4-FFF2-40B4-BE49-F238E27FC236}">
                <a16:creationId xmlns:a16="http://schemas.microsoft.com/office/drawing/2014/main" id="{1037363D-B665-840F-91AF-6052E00B2A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45928890"/>
      </p:ext>
    </p:extLst>
  </p:cSld>
  <p:clrMapOvr>
    <a:masterClrMapping/>
  </p:clrMapOvr>
  <mc:AlternateContent xmlns:mc="http://schemas.openxmlformats.org/markup-compatibility/2006">
    <mc:Choice xmlns:p14="http://schemas.microsoft.com/office/powerpoint/2010/main" Requires="p14">
      <p:transition spd="slow" p14:dur="2000" advTm="31637"/>
    </mc:Choice>
    <mc:Fallback>
      <p:transition spd="slow" advTm="31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36318-498E-4E60-BE13-4EFAF39598F4}"/>
              </a:ext>
            </a:extLst>
          </p:cNvPr>
          <p:cNvSpPr>
            <a:spLocks noGrp="1"/>
          </p:cNvSpPr>
          <p:nvPr>
            <p:ph type="title"/>
          </p:nvPr>
        </p:nvSpPr>
        <p:spPr/>
        <p:txBody>
          <a:bodyPr anchor="t">
            <a:normAutofit/>
          </a:bodyPr>
          <a:lstStyle/>
          <a:p>
            <a:r>
              <a:rPr lang="en-US" b="1" dirty="0"/>
              <a:t>Predicting the house sales price </a:t>
            </a:r>
            <a:r>
              <a:rPr lang="en-US" b="1" dirty="0" err="1"/>
              <a:t>Cont</a:t>
            </a:r>
            <a:r>
              <a:rPr lang="en-US" b="1" dirty="0"/>
              <a:t>…</a:t>
            </a:r>
          </a:p>
        </p:txBody>
      </p:sp>
      <p:sp>
        <p:nvSpPr>
          <p:cNvPr id="3" name="Content Placeholder 2">
            <a:extLst>
              <a:ext uri="{FF2B5EF4-FFF2-40B4-BE49-F238E27FC236}">
                <a16:creationId xmlns:a16="http://schemas.microsoft.com/office/drawing/2014/main" id="{B9AB3A50-F6A1-49C8-904D-7D2FDF5AC864}"/>
              </a:ext>
            </a:extLst>
          </p:cNvPr>
          <p:cNvSpPr>
            <a:spLocks noGrp="1"/>
          </p:cNvSpPr>
          <p:nvPr>
            <p:ph idx="1"/>
          </p:nvPr>
        </p:nvSpPr>
        <p:spPr/>
        <p:txBody>
          <a:bodyPr/>
          <a:lstStyle/>
          <a:p>
            <a:pPr marL="0" indent="0">
              <a:buNone/>
            </a:pPr>
            <a:r>
              <a:rPr lang="en-US" dirty="0"/>
              <a:t>                                                                        </a:t>
            </a:r>
          </a:p>
        </p:txBody>
      </p:sp>
      <p:pic>
        <p:nvPicPr>
          <p:cNvPr id="6" name="Picture 5"/>
          <p:cNvPicPr/>
          <p:nvPr/>
        </p:nvPicPr>
        <p:blipFill>
          <a:blip r:embed="rId5"/>
          <a:stretch>
            <a:fillRect/>
          </a:stretch>
        </p:blipFill>
        <p:spPr>
          <a:xfrm>
            <a:off x="811161" y="2584449"/>
            <a:ext cx="10648336" cy="3403395"/>
          </a:xfrm>
          <a:prstGeom prst="rect">
            <a:avLst/>
          </a:prstGeom>
        </p:spPr>
      </p:pic>
      <p:pic>
        <p:nvPicPr>
          <p:cNvPr id="5" name="Audio 4">
            <a:hlinkClick r:id="" action="ppaction://media"/>
            <a:extLst>
              <a:ext uri="{FF2B5EF4-FFF2-40B4-BE49-F238E27FC236}">
                <a16:creationId xmlns:a16="http://schemas.microsoft.com/office/drawing/2014/main" id="{CB433761-8DA7-6E7C-6FB9-D019F33FB7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6855388"/>
      </p:ext>
    </p:extLst>
  </p:cSld>
  <p:clrMapOvr>
    <a:masterClrMapping/>
  </p:clrMapOvr>
  <mc:AlternateContent xmlns:mc="http://schemas.openxmlformats.org/markup-compatibility/2006">
    <mc:Choice xmlns:p14="http://schemas.microsoft.com/office/powerpoint/2010/main" Requires="p14">
      <p:transition spd="slow" p14:dur="2000" advTm="9483"/>
    </mc:Choice>
    <mc:Fallback>
      <p:transition spd="slow" advTm="9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D533-08AE-D554-40FB-849BDA727998}"/>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2F5015A7-7F22-B7D1-476D-03B881C37B6A}"/>
              </a:ext>
            </a:extLst>
          </p:cNvPr>
          <p:cNvSpPr>
            <a:spLocks noGrp="1"/>
          </p:cNvSpPr>
          <p:nvPr>
            <p:ph idx="1"/>
          </p:nvPr>
        </p:nvSpPr>
        <p:spPr/>
        <p:txBody>
          <a:bodyPr/>
          <a:lstStyle/>
          <a:p>
            <a:r>
              <a:rPr lang="en-US" dirty="0"/>
              <a:t>In Conclusion, the prices of the homes would increases based on lot area</a:t>
            </a:r>
          </a:p>
          <a:p>
            <a:r>
              <a:rPr lang="en-US" dirty="0"/>
              <a:t>However the prices of homes by year sold.</a:t>
            </a:r>
          </a:p>
          <a:p>
            <a:r>
              <a:rPr lang="en-US" dirty="0"/>
              <a:t>Garage area also affects the home prices drastically.</a:t>
            </a:r>
          </a:p>
          <a:p>
            <a:pPr marL="0" indent="0">
              <a:buNone/>
            </a:pPr>
            <a:endParaRPr lang="en-US" dirty="0"/>
          </a:p>
          <a:p>
            <a:endParaRPr lang="en-US" dirty="0"/>
          </a:p>
          <a:p>
            <a:pPr marL="0" indent="0">
              <a:buNone/>
            </a:pPr>
            <a:endParaRPr lang="en-US" dirty="0"/>
          </a:p>
          <a:p>
            <a:endParaRPr lang="en-US" dirty="0"/>
          </a:p>
        </p:txBody>
      </p:sp>
      <p:pic>
        <p:nvPicPr>
          <p:cNvPr id="6" name="Audio 5">
            <a:hlinkClick r:id="" action="ppaction://media"/>
            <a:extLst>
              <a:ext uri="{FF2B5EF4-FFF2-40B4-BE49-F238E27FC236}">
                <a16:creationId xmlns:a16="http://schemas.microsoft.com/office/drawing/2014/main" id="{C951D45A-1AC6-CCCE-CDDB-4A166F96DA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14135595"/>
      </p:ext>
    </p:extLst>
  </p:cSld>
  <p:clrMapOvr>
    <a:masterClrMapping/>
  </p:clrMapOvr>
  <mc:AlternateContent xmlns:mc="http://schemas.openxmlformats.org/markup-compatibility/2006">
    <mc:Choice xmlns:p14="http://schemas.microsoft.com/office/powerpoint/2010/main" Requires="p14">
      <p:transition spd="slow" p14:dur="2000" advTm="26017"/>
    </mc:Choice>
    <mc:Fallback>
      <p:transition spd="slow" advTm="26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84C4-1DBC-49D9-BCAA-CFF8D404972A}"/>
              </a:ext>
            </a:extLst>
          </p:cNvPr>
          <p:cNvSpPr>
            <a:spLocks noGrp="1"/>
          </p:cNvSpPr>
          <p:nvPr>
            <p:ph type="title"/>
          </p:nvPr>
        </p:nvSpPr>
        <p:spPr/>
        <p:txBody>
          <a:bodyPr anchor="t">
            <a:normAutofit fontScale="90000"/>
          </a:bodyPr>
          <a:lstStyle/>
          <a:p>
            <a:r>
              <a:rPr lang="en-US" b="1" dirty="0"/>
              <a:t>Project Goal</a:t>
            </a:r>
            <a:br>
              <a:rPr lang="en-US" dirty="0"/>
            </a:br>
            <a:endParaRPr lang="en-US" dirty="0"/>
          </a:p>
        </p:txBody>
      </p:sp>
      <p:sp>
        <p:nvSpPr>
          <p:cNvPr id="3" name="Content Placeholder 2">
            <a:extLst>
              <a:ext uri="{FF2B5EF4-FFF2-40B4-BE49-F238E27FC236}">
                <a16:creationId xmlns:a16="http://schemas.microsoft.com/office/drawing/2014/main" id="{E2845EC0-1865-4201-A563-F65C776A2B33}"/>
              </a:ext>
            </a:extLst>
          </p:cNvPr>
          <p:cNvSpPr>
            <a:spLocks noGrp="1"/>
          </p:cNvSpPr>
          <p:nvPr>
            <p:ph idx="1"/>
          </p:nvPr>
        </p:nvSpPr>
        <p:spPr>
          <a:xfrm>
            <a:off x="1295401" y="2556932"/>
            <a:ext cx="5783825" cy="3318936"/>
          </a:xfrm>
        </p:spPr>
        <p:txBody>
          <a:bodyPr>
            <a:noAutofit/>
          </a:bodyPr>
          <a:lstStyle/>
          <a:p>
            <a:r>
              <a:rPr lang="en-US" sz="1800" dirty="0"/>
              <a:t>The goal of the project is to apply multiple regression model to accurately predict the price of house based on the following predictor variables:</a:t>
            </a:r>
          </a:p>
          <a:p>
            <a:pPr lvl="0"/>
            <a:r>
              <a:rPr lang="en-US" sz="1800" dirty="0"/>
              <a:t>Lot area/size in square feet</a:t>
            </a:r>
          </a:p>
          <a:p>
            <a:pPr lvl="0"/>
            <a:r>
              <a:rPr lang="en-US" sz="1800" dirty="0"/>
              <a:t>Overall quality (overall material and finish of the house)</a:t>
            </a:r>
          </a:p>
          <a:p>
            <a:pPr lvl="0"/>
            <a:r>
              <a:rPr lang="en-US" sz="1800" dirty="0"/>
              <a:t>Year Built (original construction date)</a:t>
            </a:r>
          </a:p>
          <a:p>
            <a:pPr lvl="0"/>
            <a:r>
              <a:rPr lang="en-US" sz="1800" dirty="0"/>
              <a:t>Year </a:t>
            </a:r>
            <a:r>
              <a:rPr lang="en-US" sz="1800" dirty="0" err="1"/>
              <a:t>remod</a:t>
            </a:r>
            <a:r>
              <a:rPr lang="en-US" sz="1800" dirty="0"/>
              <a:t> Add (remodel date)</a:t>
            </a:r>
          </a:p>
          <a:p>
            <a:pPr lvl="0"/>
            <a:r>
              <a:rPr lang="en-US" sz="1800" dirty="0"/>
              <a:t>BsmtFinSF1 (finished square feet)</a:t>
            </a:r>
          </a:p>
          <a:p>
            <a:pPr lvl="0"/>
            <a:r>
              <a:rPr lang="en-US" sz="1800" dirty="0" err="1"/>
              <a:t>FullBath</a:t>
            </a:r>
            <a:r>
              <a:rPr lang="en-US" sz="1800" dirty="0"/>
              <a:t>-Full bathrooms</a:t>
            </a:r>
          </a:p>
          <a:p>
            <a:pPr lvl="0"/>
            <a:endParaRPr lang="en-US" sz="1800" dirty="0"/>
          </a:p>
        </p:txBody>
      </p:sp>
      <p:pic>
        <p:nvPicPr>
          <p:cNvPr id="4" name="Picture 3"/>
          <p:cNvPicPr>
            <a:picLocks noChangeAspect="1"/>
          </p:cNvPicPr>
          <p:nvPr/>
        </p:nvPicPr>
        <p:blipFill>
          <a:blip r:embed="rId5"/>
          <a:stretch>
            <a:fillRect/>
          </a:stretch>
        </p:blipFill>
        <p:spPr>
          <a:xfrm>
            <a:off x="7372196" y="2692400"/>
            <a:ext cx="4143375" cy="3048000"/>
          </a:xfrm>
          <a:prstGeom prst="rect">
            <a:avLst/>
          </a:prstGeom>
        </p:spPr>
      </p:pic>
      <p:pic>
        <p:nvPicPr>
          <p:cNvPr id="8" name="Audio 7">
            <a:hlinkClick r:id="" action="ppaction://media"/>
            <a:extLst>
              <a:ext uri="{FF2B5EF4-FFF2-40B4-BE49-F238E27FC236}">
                <a16:creationId xmlns:a16="http://schemas.microsoft.com/office/drawing/2014/main" id="{C2F01F26-B807-00AD-043B-A1418BF384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76966861"/>
      </p:ext>
    </p:extLst>
  </p:cSld>
  <p:clrMapOvr>
    <a:masterClrMapping/>
  </p:clrMapOvr>
  <mc:AlternateContent xmlns:mc="http://schemas.openxmlformats.org/markup-compatibility/2006">
    <mc:Choice xmlns:p14="http://schemas.microsoft.com/office/powerpoint/2010/main" Requires="p14">
      <p:transition spd="slow" p14:dur="2000" advTm="21883"/>
    </mc:Choice>
    <mc:Fallback>
      <p:transition spd="slow" advTm="21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FABFF-AD99-4F17-A663-0BA47F5E1ECA}"/>
              </a:ext>
            </a:extLst>
          </p:cNvPr>
          <p:cNvSpPr>
            <a:spLocks noGrp="1"/>
          </p:cNvSpPr>
          <p:nvPr>
            <p:ph type="title"/>
          </p:nvPr>
        </p:nvSpPr>
        <p:spPr/>
        <p:txBody>
          <a:bodyPr anchor="t">
            <a:normAutofit fontScale="90000"/>
          </a:bodyPr>
          <a:lstStyle/>
          <a:p>
            <a:pPr algn="ctr"/>
            <a:r>
              <a:rPr lang="en-US" b="1" dirty="0"/>
              <a:t>Project Goal </a:t>
            </a:r>
            <a:r>
              <a:rPr lang="en-US" b="1" dirty="0" err="1"/>
              <a:t>Cont</a:t>
            </a:r>
            <a:r>
              <a:rPr lang="en-US" b="1" dirty="0"/>
              <a:t>…</a:t>
            </a:r>
            <a:br>
              <a:rPr lang="en-US" b="1" dirty="0"/>
            </a:br>
            <a:endParaRPr lang="en-US" b="1" dirty="0"/>
          </a:p>
        </p:txBody>
      </p:sp>
      <p:sp>
        <p:nvSpPr>
          <p:cNvPr id="3" name="Content Placeholder 2">
            <a:extLst>
              <a:ext uri="{FF2B5EF4-FFF2-40B4-BE49-F238E27FC236}">
                <a16:creationId xmlns:a16="http://schemas.microsoft.com/office/drawing/2014/main" id="{F52D1CAD-1258-480B-A30E-94A8588F145E}"/>
              </a:ext>
            </a:extLst>
          </p:cNvPr>
          <p:cNvSpPr>
            <a:spLocks noGrp="1"/>
          </p:cNvSpPr>
          <p:nvPr>
            <p:ph idx="1"/>
          </p:nvPr>
        </p:nvSpPr>
        <p:spPr/>
        <p:txBody>
          <a:bodyPr>
            <a:normAutofit/>
          </a:bodyPr>
          <a:lstStyle/>
          <a:p>
            <a:pPr lvl="0"/>
            <a:r>
              <a:rPr lang="en-US" dirty="0" err="1"/>
              <a:t>HalfBath</a:t>
            </a:r>
            <a:r>
              <a:rPr lang="en-US" dirty="0"/>
              <a:t>-Half baths</a:t>
            </a:r>
          </a:p>
          <a:p>
            <a:pPr lvl="0"/>
            <a:r>
              <a:rPr lang="en-US" dirty="0" err="1"/>
              <a:t>BedroomAbvGr</a:t>
            </a:r>
            <a:r>
              <a:rPr lang="en-US" dirty="0"/>
              <a:t>: Number of Bedrooms above the ground</a:t>
            </a:r>
          </a:p>
          <a:p>
            <a:pPr lvl="0"/>
            <a:r>
              <a:rPr lang="en-US" dirty="0" err="1"/>
              <a:t>TotRmsAbvGrd</a:t>
            </a:r>
            <a:r>
              <a:rPr lang="en-US" dirty="0"/>
              <a:t>: Number of rooms above the ground </a:t>
            </a:r>
          </a:p>
          <a:p>
            <a:pPr lvl="0"/>
            <a:r>
              <a:rPr lang="en-US" dirty="0"/>
              <a:t>Fireplaces: Number of fireplaces</a:t>
            </a:r>
          </a:p>
          <a:p>
            <a:pPr lvl="0"/>
            <a:r>
              <a:rPr lang="en-US" dirty="0" err="1"/>
              <a:t>GarageArea</a:t>
            </a:r>
            <a:r>
              <a:rPr lang="en-US" dirty="0"/>
              <a:t>: Size of garage in square feet</a:t>
            </a:r>
          </a:p>
          <a:p>
            <a:pPr lvl="0"/>
            <a:r>
              <a:rPr lang="en-US" dirty="0" err="1"/>
              <a:t>YrSold</a:t>
            </a:r>
            <a:r>
              <a:rPr lang="en-US" dirty="0"/>
              <a:t>: Year sold</a:t>
            </a:r>
          </a:p>
        </p:txBody>
      </p:sp>
      <p:pic>
        <p:nvPicPr>
          <p:cNvPr id="7" name="Audio 6">
            <a:hlinkClick r:id="" action="ppaction://media"/>
            <a:extLst>
              <a:ext uri="{FF2B5EF4-FFF2-40B4-BE49-F238E27FC236}">
                <a16:creationId xmlns:a16="http://schemas.microsoft.com/office/drawing/2014/main" id="{48A6D276-201C-5023-6C8A-608CC171B6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93740173"/>
      </p:ext>
    </p:extLst>
  </p:cSld>
  <p:clrMapOvr>
    <a:masterClrMapping/>
  </p:clrMapOvr>
  <mc:AlternateContent xmlns:mc="http://schemas.openxmlformats.org/markup-compatibility/2006">
    <mc:Choice xmlns:p14="http://schemas.microsoft.com/office/powerpoint/2010/main" Requires="p14">
      <p:transition spd="slow" p14:dur="2000" advTm="17192"/>
    </mc:Choice>
    <mc:Fallback>
      <p:transition spd="slow" advTm="17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A952-4F00-4689-A15A-43869BA5E19B}"/>
              </a:ext>
            </a:extLst>
          </p:cNvPr>
          <p:cNvSpPr>
            <a:spLocks noGrp="1"/>
          </p:cNvSpPr>
          <p:nvPr>
            <p:ph type="title"/>
          </p:nvPr>
        </p:nvSpPr>
        <p:spPr/>
        <p:txBody>
          <a:bodyPr anchor="t">
            <a:normAutofit fontScale="90000"/>
          </a:bodyPr>
          <a:lstStyle/>
          <a:p>
            <a:r>
              <a:rPr lang="en-US" b="1" dirty="0"/>
              <a:t>Data Exploration and Analysis</a:t>
            </a:r>
            <a:br>
              <a:rPr lang="en-US" dirty="0"/>
            </a:br>
            <a:br>
              <a:rPr lang="en-US" dirty="0"/>
            </a:br>
            <a:endParaRPr lang="en-US" dirty="0"/>
          </a:p>
        </p:txBody>
      </p:sp>
      <p:sp>
        <p:nvSpPr>
          <p:cNvPr id="3" name="Content Placeholder 2">
            <a:extLst>
              <a:ext uri="{FF2B5EF4-FFF2-40B4-BE49-F238E27FC236}">
                <a16:creationId xmlns:a16="http://schemas.microsoft.com/office/drawing/2014/main" id="{8E5F92E8-2FFE-45EE-9B9E-988F29F510A5}"/>
              </a:ext>
            </a:extLst>
          </p:cNvPr>
          <p:cNvSpPr>
            <a:spLocks noGrp="1"/>
          </p:cNvSpPr>
          <p:nvPr>
            <p:ph idx="1"/>
          </p:nvPr>
        </p:nvSpPr>
        <p:spPr>
          <a:xfrm>
            <a:off x="824089" y="2556932"/>
            <a:ext cx="4190363" cy="3618090"/>
          </a:xfrm>
        </p:spPr>
        <p:txBody>
          <a:bodyPr>
            <a:noAutofit/>
          </a:bodyPr>
          <a:lstStyle/>
          <a:p>
            <a:r>
              <a:rPr lang="en-US" dirty="0"/>
              <a:t>Before the analysis, the data was explored for linearity assumptions using scatter plot as shown in figure 1 below. This revealed that there is a linear relationship between independent and dependent variables. </a:t>
            </a:r>
          </a:p>
        </p:txBody>
      </p:sp>
      <p:pic>
        <p:nvPicPr>
          <p:cNvPr id="4" name="Picture 3"/>
          <p:cNvPicPr/>
          <p:nvPr/>
        </p:nvPicPr>
        <p:blipFill>
          <a:blip r:embed="rId5"/>
          <a:stretch>
            <a:fillRect/>
          </a:stretch>
        </p:blipFill>
        <p:spPr>
          <a:xfrm>
            <a:off x="5235677" y="2735108"/>
            <a:ext cx="6105833" cy="3282233"/>
          </a:xfrm>
          <a:prstGeom prst="rect">
            <a:avLst/>
          </a:prstGeom>
        </p:spPr>
      </p:pic>
      <p:pic>
        <p:nvPicPr>
          <p:cNvPr id="6" name="Audio 5">
            <a:hlinkClick r:id="" action="ppaction://media"/>
            <a:extLst>
              <a:ext uri="{FF2B5EF4-FFF2-40B4-BE49-F238E27FC236}">
                <a16:creationId xmlns:a16="http://schemas.microsoft.com/office/drawing/2014/main" id="{121EB360-50F6-DD10-C837-4E6875482F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0744003"/>
      </p:ext>
    </p:extLst>
  </p:cSld>
  <p:clrMapOvr>
    <a:masterClrMapping/>
  </p:clrMapOvr>
  <mc:AlternateContent xmlns:mc="http://schemas.openxmlformats.org/markup-compatibility/2006">
    <mc:Choice xmlns:p14="http://schemas.microsoft.com/office/powerpoint/2010/main" Requires="p14">
      <p:transition spd="slow" p14:dur="2000" advTm="23860"/>
    </mc:Choice>
    <mc:Fallback>
      <p:transition spd="slow" advTm="23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A952-4F00-4689-A15A-43869BA5E19B}"/>
              </a:ext>
            </a:extLst>
          </p:cNvPr>
          <p:cNvSpPr>
            <a:spLocks noGrp="1"/>
          </p:cNvSpPr>
          <p:nvPr>
            <p:ph type="title"/>
          </p:nvPr>
        </p:nvSpPr>
        <p:spPr>
          <a:xfrm>
            <a:off x="1295402" y="982132"/>
            <a:ext cx="9601196" cy="879325"/>
          </a:xfrm>
        </p:spPr>
        <p:txBody>
          <a:bodyPr anchor="t">
            <a:normAutofit fontScale="90000"/>
          </a:bodyPr>
          <a:lstStyle/>
          <a:p>
            <a:r>
              <a:rPr lang="en-US" b="1" dirty="0"/>
              <a:t>Data Exploration and Analysis </a:t>
            </a:r>
            <a:r>
              <a:rPr lang="en-US" b="1" dirty="0" err="1"/>
              <a:t>Cont</a:t>
            </a:r>
            <a:r>
              <a:rPr lang="en-US" b="1" dirty="0"/>
              <a:t>…</a:t>
            </a:r>
            <a:br>
              <a:rPr lang="en-US" dirty="0"/>
            </a:br>
            <a:br>
              <a:rPr lang="en-US" dirty="0"/>
            </a:br>
            <a:endParaRPr lang="en-US" dirty="0"/>
          </a:p>
        </p:txBody>
      </p:sp>
      <p:sp>
        <p:nvSpPr>
          <p:cNvPr id="3" name="Content Placeholder 2">
            <a:extLst>
              <a:ext uri="{FF2B5EF4-FFF2-40B4-BE49-F238E27FC236}">
                <a16:creationId xmlns:a16="http://schemas.microsoft.com/office/drawing/2014/main" id="{8E5F92E8-2FFE-45EE-9B9E-988F29F510A5}"/>
              </a:ext>
            </a:extLst>
          </p:cNvPr>
          <p:cNvSpPr>
            <a:spLocks noGrp="1"/>
          </p:cNvSpPr>
          <p:nvPr>
            <p:ph idx="1"/>
          </p:nvPr>
        </p:nvSpPr>
        <p:spPr>
          <a:xfrm>
            <a:off x="613059" y="2550395"/>
            <a:ext cx="5286295" cy="3629970"/>
          </a:xfrm>
        </p:spPr>
        <p:txBody>
          <a:bodyPr>
            <a:noAutofit/>
          </a:bodyPr>
          <a:lstStyle/>
          <a:p>
            <a:r>
              <a:rPr lang="en-US" sz="2300" dirty="0"/>
              <a:t>Secondly, multiple linear regression assumes that there is no multi collinearity among the independent variables. This was explored using the correlation matrix which revealed a correlation co-efficient of less than .80 as shown in table 2 below.  To build an accurate regression model, it is recommended that the magnitude of the correlation among all independent variables should be less than .80</a:t>
            </a:r>
          </a:p>
        </p:txBody>
      </p:sp>
      <p:pic>
        <p:nvPicPr>
          <p:cNvPr id="6" name="Picture 5" descr="Table&#10;&#10;Description automatically generated"/>
          <p:cNvPicPr/>
          <p:nvPr/>
        </p:nvPicPr>
        <p:blipFill>
          <a:blip r:embed="rId5"/>
          <a:stretch>
            <a:fillRect/>
          </a:stretch>
        </p:blipFill>
        <p:spPr>
          <a:xfrm>
            <a:off x="6179574" y="2550395"/>
            <a:ext cx="5235678" cy="3717669"/>
          </a:xfrm>
          <a:prstGeom prst="rect">
            <a:avLst/>
          </a:prstGeom>
        </p:spPr>
      </p:pic>
      <p:pic>
        <p:nvPicPr>
          <p:cNvPr id="15" name="Audio 14">
            <a:hlinkClick r:id="" action="ppaction://media"/>
            <a:extLst>
              <a:ext uri="{FF2B5EF4-FFF2-40B4-BE49-F238E27FC236}">
                <a16:creationId xmlns:a16="http://schemas.microsoft.com/office/drawing/2014/main" id="{5D3684F2-84ED-4A30-C480-3ED21B6D93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71567465"/>
      </p:ext>
    </p:extLst>
  </p:cSld>
  <p:clrMapOvr>
    <a:masterClrMapping/>
  </p:clrMapOvr>
  <mc:AlternateContent xmlns:mc="http://schemas.openxmlformats.org/markup-compatibility/2006">
    <mc:Choice xmlns:p14="http://schemas.microsoft.com/office/powerpoint/2010/main" Requires="p14">
      <p:transition spd="slow" p14:dur="2000" advTm="40877"/>
    </mc:Choice>
    <mc:Fallback>
      <p:transition spd="slow" advTm="40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A952-4F00-4689-A15A-43869BA5E19B}"/>
              </a:ext>
            </a:extLst>
          </p:cNvPr>
          <p:cNvSpPr>
            <a:spLocks noGrp="1"/>
          </p:cNvSpPr>
          <p:nvPr>
            <p:ph type="title"/>
          </p:nvPr>
        </p:nvSpPr>
        <p:spPr>
          <a:xfrm>
            <a:off x="457200" y="982132"/>
            <a:ext cx="10439398" cy="1879055"/>
          </a:xfrm>
        </p:spPr>
        <p:txBody>
          <a:bodyPr anchor="t">
            <a:normAutofit/>
          </a:bodyPr>
          <a:lstStyle/>
          <a:p>
            <a:r>
              <a:rPr lang="en-US" b="1" dirty="0"/>
              <a:t>Regression Analysis Findings</a:t>
            </a:r>
            <a:endParaRPr lang="en-US" dirty="0"/>
          </a:p>
        </p:txBody>
      </p:sp>
      <p:sp>
        <p:nvSpPr>
          <p:cNvPr id="3" name="Content Placeholder 2">
            <a:extLst>
              <a:ext uri="{FF2B5EF4-FFF2-40B4-BE49-F238E27FC236}">
                <a16:creationId xmlns:a16="http://schemas.microsoft.com/office/drawing/2014/main" id="{8E5F92E8-2FFE-45EE-9B9E-988F29F510A5}"/>
              </a:ext>
            </a:extLst>
          </p:cNvPr>
          <p:cNvSpPr>
            <a:spLocks noGrp="1"/>
          </p:cNvSpPr>
          <p:nvPr>
            <p:ph idx="1"/>
          </p:nvPr>
        </p:nvSpPr>
        <p:spPr>
          <a:xfrm>
            <a:off x="1283109" y="1743678"/>
            <a:ext cx="3819833" cy="3698478"/>
          </a:xfrm>
        </p:spPr>
        <p:txBody>
          <a:bodyPr>
            <a:noAutofit/>
          </a:bodyPr>
          <a:lstStyle/>
          <a:p>
            <a:pPr marL="0" indent="0">
              <a:buNone/>
            </a:pPr>
            <a:endParaRPr lang="en-US" b="1" u="sng" dirty="0"/>
          </a:p>
          <a:p>
            <a:r>
              <a:rPr lang="en-US" b="1" dirty="0"/>
              <a:t> </a:t>
            </a:r>
            <a:endParaRPr lang="en-US" dirty="0"/>
          </a:p>
          <a:p>
            <a:r>
              <a:rPr lang="en-US" dirty="0"/>
              <a:t>R square revealed that 80.5% of the variability in Sales prices of the houses can be explained by the set of the independent variables in the study as shown in table 2 below.</a:t>
            </a:r>
          </a:p>
          <a:p>
            <a:pPr marL="0" indent="0" algn="ctr">
              <a:buNone/>
            </a:pPr>
            <a:endParaRPr lang="en-US" sz="1800" dirty="0"/>
          </a:p>
        </p:txBody>
      </p:sp>
      <p:pic>
        <p:nvPicPr>
          <p:cNvPr id="6" name="Picture 5"/>
          <p:cNvPicPr/>
          <p:nvPr/>
        </p:nvPicPr>
        <p:blipFill>
          <a:blip r:embed="rId5"/>
          <a:stretch>
            <a:fillRect/>
          </a:stretch>
        </p:blipFill>
        <p:spPr>
          <a:xfrm>
            <a:off x="5928851" y="2861187"/>
            <a:ext cx="4967747" cy="2816942"/>
          </a:xfrm>
          <a:prstGeom prst="rect">
            <a:avLst/>
          </a:prstGeom>
        </p:spPr>
      </p:pic>
      <p:pic>
        <p:nvPicPr>
          <p:cNvPr id="7" name="Audio 6">
            <a:hlinkClick r:id="" action="ppaction://media"/>
            <a:extLst>
              <a:ext uri="{FF2B5EF4-FFF2-40B4-BE49-F238E27FC236}">
                <a16:creationId xmlns:a16="http://schemas.microsoft.com/office/drawing/2014/main" id="{98036FCF-783D-0AC9-40C2-970163D244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63554959"/>
      </p:ext>
    </p:extLst>
  </p:cSld>
  <p:clrMapOvr>
    <a:masterClrMapping/>
  </p:clrMapOvr>
  <mc:AlternateContent xmlns:mc="http://schemas.openxmlformats.org/markup-compatibility/2006">
    <mc:Choice xmlns:p14="http://schemas.microsoft.com/office/powerpoint/2010/main" Requires="p14">
      <p:transition spd="slow" p14:dur="2000" advTm="21676"/>
    </mc:Choice>
    <mc:Fallback>
      <p:transition spd="slow" advTm="21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A952-4F00-4689-A15A-43869BA5E19B}"/>
              </a:ext>
            </a:extLst>
          </p:cNvPr>
          <p:cNvSpPr>
            <a:spLocks noGrp="1"/>
          </p:cNvSpPr>
          <p:nvPr>
            <p:ph type="title"/>
          </p:nvPr>
        </p:nvSpPr>
        <p:spPr/>
        <p:txBody>
          <a:bodyPr anchor="t">
            <a:normAutofit/>
          </a:bodyPr>
          <a:lstStyle/>
          <a:p>
            <a:r>
              <a:rPr lang="en-US" b="1" dirty="0"/>
              <a:t>Regression Analysis Findings </a:t>
            </a:r>
            <a:r>
              <a:rPr lang="en-US" b="1" dirty="0" err="1"/>
              <a:t>Cont</a:t>
            </a:r>
            <a:r>
              <a:rPr lang="en-US" b="1" dirty="0"/>
              <a:t>…</a:t>
            </a:r>
            <a:endParaRPr lang="en-US" dirty="0"/>
          </a:p>
        </p:txBody>
      </p:sp>
      <p:sp>
        <p:nvSpPr>
          <p:cNvPr id="3" name="Content Placeholder 2">
            <a:extLst>
              <a:ext uri="{FF2B5EF4-FFF2-40B4-BE49-F238E27FC236}">
                <a16:creationId xmlns:a16="http://schemas.microsoft.com/office/drawing/2014/main" id="{8E5F92E8-2FFE-45EE-9B9E-988F29F510A5}"/>
              </a:ext>
            </a:extLst>
          </p:cNvPr>
          <p:cNvSpPr>
            <a:spLocks noGrp="1"/>
          </p:cNvSpPr>
          <p:nvPr>
            <p:ph idx="1"/>
          </p:nvPr>
        </p:nvSpPr>
        <p:spPr>
          <a:xfrm>
            <a:off x="1295402" y="2595714"/>
            <a:ext cx="3578943" cy="4099507"/>
          </a:xfrm>
        </p:spPr>
        <p:txBody>
          <a:bodyPr>
            <a:noAutofit/>
          </a:bodyPr>
          <a:lstStyle/>
          <a:p>
            <a:pPr marL="0" indent="0" algn="ctr">
              <a:buNone/>
            </a:pPr>
            <a:endParaRPr lang="en-US" dirty="0"/>
          </a:p>
          <a:p>
            <a:pPr marL="0" indent="0" algn="ctr">
              <a:buNone/>
            </a:pPr>
            <a:endParaRPr lang="en-US" dirty="0"/>
          </a:p>
          <a:p>
            <a:pPr marL="0" indent="0" algn="ctr">
              <a:buNone/>
            </a:pPr>
            <a:r>
              <a:rPr lang="en-US" dirty="0"/>
              <a:t>The ANOVA table revealed significance F statistics that is lower than 0.5 significance level hence the test is significant.</a:t>
            </a:r>
          </a:p>
          <a:p>
            <a:pPr marL="0" indent="0" algn="ctr">
              <a:buNone/>
            </a:pPr>
            <a:endParaRPr lang="en-US" sz="1800" dirty="0"/>
          </a:p>
        </p:txBody>
      </p:sp>
      <p:pic>
        <p:nvPicPr>
          <p:cNvPr id="5" name="Picture 4" descr="Table&#10;&#10;Description automatically generated"/>
          <p:cNvPicPr/>
          <p:nvPr/>
        </p:nvPicPr>
        <p:blipFill>
          <a:blip r:embed="rId5"/>
          <a:stretch>
            <a:fillRect/>
          </a:stretch>
        </p:blipFill>
        <p:spPr>
          <a:xfrm>
            <a:off x="5471652" y="2639959"/>
            <a:ext cx="5717109" cy="3436375"/>
          </a:xfrm>
          <a:prstGeom prst="rect">
            <a:avLst/>
          </a:prstGeom>
        </p:spPr>
      </p:pic>
      <p:pic>
        <p:nvPicPr>
          <p:cNvPr id="6" name="Audio 5">
            <a:hlinkClick r:id="" action="ppaction://media"/>
            <a:extLst>
              <a:ext uri="{FF2B5EF4-FFF2-40B4-BE49-F238E27FC236}">
                <a16:creationId xmlns:a16="http://schemas.microsoft.com/office/drawing/2014/main" id="{7ED231C6-87EF-1450-1CAF-9773570F70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30690431"/>
      </p:ext>
    </p:extLst>
  </p:cSld>
  <p:clrMapOvr>
    <a:masterClrMapping/>
  </p:clrMapOvr>
  <mc:AlternateContent xmlns:mc="http://schemas.openxmlformats.org/markup-compatibility/2006">
    <mc:Choice xmlns:p14="http://schemas.microsoft.com/office/powerpoint/2010/main" Requires="p14">
      <p:transition spd="slow" p14:dur="2000" advTm="16914"/>
    </mc:Choice>
    <mc:Fallback>
      <p:transition spd="slow" advTm="16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9469-A81E-4CD5-8E74-2B32E77351D4}"/>
              </a:ext>
            </a:extLst>
          </p:cNvPr>
          <p:cNvSpPr>
            <a:spLocks noGrp="1"/>
          </p:cNvSpPr>
          <p:nvPr>
            <p:ph type="title"/>
          </p:nvPr>
        </p:nvSpPr>
        <p:spPr/>
        <p:txBody>
          <a:bodyPr anchor="t">
            <a:normAutofit/>
          </a:bodyPr>
          <a:lstStyle/>
          <a:p>
            <a:r>
              <a:rPr lang="en-US" b="1" dirty="0"/>
              <a:t>Regression Analysis Findings </a:t>
            </a:r>
            <a:r>
              <a:rPr lang="en-US" b="1" dirty="0" err="1"/>
              <a:t>Cont</a:t>
            </a:r>
            <a:r>
              <a:rPr lang="en-US" b="1" dirty="0"/>
              <a:t>…</a:t>
            </a:r>
            <a:endParaRPr lang="en-US" dirty="0"/>
          </a:p>
        </p:txBody>
      </p:sp>
      <p:sp>
        <p:nvSpPr>
          <p:cNvPr id="3" name="Content Placeholder 2">
            <a:extLst>
              <a:ext uri="{FF2B5EF4-FFF2-40B4-BE49-F238E27FC236}">
                <a16:creationId xmlns:a16="http://schemas.microsoft.com/office/drawing/2014/main" id="{05EFA223-3983-449A-BE33-3F6AA21B2822}"/>
              </a:ext>
            </a:extLst>
          </p:cNvPr>
          <p:cNvSpPr>
            <a:spLocks noGrp="1"/>
          </p:cNvSpPr>
          <p:nvPr>
            <p:ph idx="1"/>
          </p:nvPr>
        </p:nvSpPr>
        <p:spPr>
          <a:xfrm>
            <a:off x="1081184" y="2498395"/>
            <a:ext cx="5083641" cy="3810002"/>
          </a:xfrm>
        </p:spPr>
        <p:txBody>
          <a:bodyPr>
            <a:noAutofit/>
          </a:bodyPr>
          <a:lstStyle/>
          <a:p>
            <a:r>
              <a:rPr lang="en-US" dirty="0"/>
              <a:t>The table shown shows the individual contributions of the independent variables on the house price. The table revealed that all the independent variables stated in the table except </a:t>
            </a:r>
            <a:r>
              <a:rPr lang="en-US" dirty="0" err="1"/>
              <a:t>FullBath</a:t>
            </a:r>
            <a:r>
              <a:rPr lang="en-US" dirty="0"/>
              <a:t>-Full bathrooms, </a:t>
            </a:r>
            <a:r>
              <a:rPr lang="en-US" dirty="0" err="1"/>
              <a:t>HalfBath</a:t>
            </a:r>
            <a:r>
              <a:rPr lang="en-US" dirty="0"/>
              <a:t>-Half baths and Year Sold have a significant contribution on sales price since their p values are less than 0.05.</a:t>
            </a:r>
          </a:p>
        </p:txBody>
      </p:sp>
      <p:pic>
        <p:nvPicPr>
          <p:cNvPr id="4" name="Picture 3"/>
          <p:cNvPicPr/>
          <p:nvPr/>
        </p:nvPicPr>
        <p:blipFill>
          <a:blip r:embed="rId3"/>
          <a:stretch>
            <a:fillRect/>
          </a:stretch>
        </p:blipFill>
        <p:spPr>
          <a:xfrm>
            <a:off x="6386052" y="2498395"/>
            <a:ext cx="5180575" cy="3518947"/>
          </a:xfrm>
          <a:prstGeom prst="rect">
            <a:avLst/>
          </a:prstGeom>
        </p:spPr>
      </p:pic>
    </p:spTree>
    <p:extLst>
      <p:ext uri="{BB962C8B-B14F-4D97-AF65-F5344CB8AC3E}">
        <p14:creationId xmlns:p14="http://schemas.microsoft.com/office/powerpoint/2010/main" val="2662632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2F95-D3F1-465B-B935-CA723F2C454C}"/>
              </a:ext>
            </a:extLst>
          </p:cNvPr>
          <p:cNvSpPr>
            <a:spLocks noGrp="1"/>
          </p:cNvSpPr>
          <p:nvPr>
            <p:ph type="title"/>
          </p:nvPr>
        </p:nvSpPr>
        <p:spPr/>
        <p:txBody>
          <a:bodyPr anchor="t">
            <a:normAutofit fontScale="90000"/>
          </a:bodyPr>
          <a:lstStyle/>
          <a:p>
            <a:r>
              <a:rPr lang="en-US" b="1" dirty="0"/>
              <a:t>Predicting the house sales price</a:t>
            </a:r>
            <a:br>
              <a:rPr lang="en-US" dirty="0"/>
            </a:br>
            <a:endParaRPr lang="en-US" dirty="0"/>
          </a:p>
        </p:txBody>
      </p:sp>
      <p:sp>
        <p:nvSpPr>
          <p:cNvPr id="3" name="Content Placeholder 2">
            <a:extLst>
              <a:ext uri="{FF2B5EF4-FFF2-40B4-BE49-F238E27FC236}">
                <a16:creationId xmlns:a16="http://schemas.microsoft.com/office/drawing/2014/main" id="{6F7193BD-C333-40EA-A9DE-858BCA5723A5}"/>
              </a:ext>
            </a:extLst>
          </p:cNvPr>
          <p:cNvSpPr>
            <a:spLocks noGrp="1"/>
          </p:cNvSpPr>
          <p:nvPr>
            <p:ph idx="1"/>
          </p:nvPr>
        </p:nvSpPr>
        <p:spPr>
          <a:xfrm>
            <a:off x="772743" y="2670003"/>
            <a:ext cx="4684160" cy="3318936"/>
          </a:xfrm>
        </p:spPr>
        <p:txBody>
          <a:bodyPr>
            <a:noAutofit/>
          </a:bodyPr>
          <a:lstStyle/>
          <a:p>
            <a:r>
              <a:rPr lang="en-US" dirty="0"/>
              <a:t>To predict the house sales price, only the independent variables with significant effect on the house sales price were be used for a regression model as shown in the presentation.</a:t>
            </a:r>
          </a:p>
        </p:txBody>
      </p:sp>
      <p:pic>
        <p:nvPicPr>
          <p:cNvPr id="4" name="Picture 3" descr="Table&#10;&#10;Description automatically generated"/>
          <p:cNvPicPr/>
          <p:nvPr/>
        </p:nvPicPr>
        <p:blipFill>
          <a:blip r:embed="rId5"/>
          <a:stretch>
            <a:fillRect/>
          </a:stretch>
        </p:blipFill>
        <p:spPr>
          <a:xfrm>
            <a:off x="5840361" y="2418735"/>
            <a:ext cx="5584416" cy="3421625"/>
          </a:xfrm>
          <a:prstGeom prst="rect">
            <a:avLst/>
          </a:prstGeom>
        </p:spPr>
      </p:pic>
      <p:pic>
        <p:nvPicPr>
          <p:cNvPr id="6" name="Audio 5">
            <a:hlinkClick r:id="" action="ppaction://media"/>
            <a:extLst>
              <a:ext uri="{FF2B5EF4-FFF2-40B4-BE49-F238E27FC236}">
                <a16:creationId xmlns:a16="http://schemas.microsoft.com/office/drawing/2014/main" id="{86F35192-73E6-70F1-C95F-77B9EED2F5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25932710"/>
      </p:ext>
    </p:extLst>
  </p:cSld>
  <p:clrMapOvr>
    <a:masterClrMapping/>
  </p:clrMapOvr>
  <mc:AlternateContent xmlns:mc="http://schemas.openxmlformats.org/markup-compatibility/2006">
    <mc:Choice xmlns:p14="http://schemas.microsoft.com/office/powerpoint/2010/main" Requires="p14">
      <p:transition spd="slow" p14:dur="2000" advTm="19770"/>
    </mc:Choice>
    <mc:Fallback>
      <p:transition spd="slow" advTm="19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407</TotalTime>
  <Words>712</Words>
  <Application>Microsoft Office PowerPoint</Application>
  <PresentationFormat>Widescreen</PresentationFormat>
  <Paragraphs>58</Paragraphs>
  <Slides>12</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Garamond</vt:lpstr>
      <vt:lpstr>Times New Roman</vt:lpstr>
      <vt:lpstr>Organic</vt:lpstr>
      <vt:lpstr>Introduction</vt:lpstr>
      <vt:lpstr>Project Goal </vt:lpstr>
      <vt:lpstr>Project Goal Cont… </vt:lpstr>
      <vt:lpstr>Data Exploration and Analysis  </vt:lpstr>
      <vt:lpstr>Data Exploration and Analysis Cont…  </vt:lpstr>
      <vt:lpstr>Regression Analysis Findings</vt:lpstr>
      <vt:lpstr>Regression Analysis Findings Cont…</vt:lpstr>
      <vt:lpstr>Regression Analysis Findings Cont…</vt:lpstr>
      <vt:lpstr>Predicting the house sales price </vt:lpstr>
      <vt:lpstr>Predicting the house sales price Cont… </vt:lpstr>
      <vt:lpstr>Predicting the house sales price Cont…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Event Presentation</dc:title>
  <dc:creator>cherotich Joan</dc:creator>
  <cp:lastModifiedBy>venu dodda</cp:lastModifiedBy>
  <cp:revision>54</cp:revision>
  <dcterms:created xsi:type="dcterms:W3CDTF">2022-01-24T14:11:29Z</dcterms:created>
  <dcterms:modified xsi:type="dcterms:W3CDTF">2022-10-09T20:09:21Z</dcterms:modified>
</cp:coreProperties>
</file>